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20"/>
  </p:notesMasterIdLst>
  <p:sldIdLst>
    <p:sldId id="278" r:id="rId5"/>
    <p:sldId id="279" r:id="rId6"/>
    <p:sldId id="280" r:id="rId7"/>
    <p:sldId id="282" r:id="rId8"/>
    <p:sldId id="283" r:id="rId9"/>
    <p:sldId id="281" r:id="rId10"/>
    <p:sldId id="285" r:id="rId11"/>
    <p:sldId id="286" r:id="rId12"/>
    <p:sldId id="287" r:id="rId13"/>
    <p:sldId id="289" r:id="rId14"/>
    <p:sldId id="290" r:id="rId15"/>
    <p:sldId id="292" r:id="rId16"/>
    <p:sldId id="284" r:id="rId17"/>
    <p:sldId id="288" r:id="rId18"/>
    <p:sldId id="291"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A39B41B-E80F-47BE-8A55-3DCDF40055F6}" v="11" dt="2022-05-14T14:15:10.45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111" d="100"/>
          <a:sy n="111" d="100"/>
        </p:scale>
        <p:origin x="594"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aron Eger" userId="be84fd2d227785d9" providerId="LiveId" clId="{CA39B41B-E80F-47BE-8A55-3DCDF40055F6}"/>
    <pc:docChg chg="custSel addSld modSld">
      <pc:chgData name="Aaron Eger" userId="be84fd2d227785d9" providerId="LiveId" clId="{CA39B41B-E80F-47BE-8A55-3DCDF40055F6}" dt="2022-05-14T15:13:38.791" v="1671" actId="20577"/>
      <pc:docMkLst>
        <pc:docMk/>
      </pc:docMkLst>
      <pc:sldChg chg="modSp mod">
        <pc:chgData name="Aaron Eger" userId="be84fd2d227785d9" providerId="LiveId" clId="{CA39B41B-E80F-47BE-8A55-3DCDF40055F6}" dt="2022-05-14T14:54:06.169" v="1666" actId="20577"/>
        <pc:sldMkLst>
          <pc:docMk/>
          <pc:sldMk cId="4167884232" sldId="278"/>
        </pc:sldMkLst>
        <pc:spChg chg="mod">
          <ac:chgData name="Aaron Eger" userId="be84fd2d227785d9" providerId="LiveId" clId="{CA39B41B-E80F-47BE-8A55-3DCDF40055F6}" dt="2022-05-14T14:54:06.169" v="1666" actId="20577"/>
          <ac:spMkLst>
            <pc:docMk/>
            <pc:sldMk cId="4167884232" sldId="278"/>
            <ac:spMk id="3" creationId="{DB93FB3F-A8D4-46D3-A1C6-C79C64563729}"/>
          </ac:spMkLst>
        </pc:spChg>
      </pc:sldChg>
      <pc:sldChg chg="modSp mod">
        <pc:chgData name="Aaron Eger" userId="be84fd2d227785d9" providerId="LiveId" clId="{CA39B41B-E80F-47BE-8A55-3DCDF40055F6}" dt="2022-05-14T15:05:50.387" v="1669" actId="1076"/>
        <pc:sldMkLst>
          <pc:docMk/>
          <pc:sldMk cId="1286146213" sldId="280"/>
        </pc:sldMkLst>
        <pc:spChg chg="mod">
          <ac:chgData name="Aaron Eger" userId="be84fd2d227785d9" providerId="LiveId" clId="{CA39B41B-E80F-47BE-8A55-3DCDF40055F6}" dt="2022-05-14T15:05:47.123" v="1668" actId="1076"/>
          <ac:spMkLst>
            <pc:docMk/>
            <pc:sldMk cId="1286146213" sldId="280"/>
            <ac:spMk id="2" creationId="{E1381B9F-0752-08FA-6D37-6A469586837F}"/>
          </ac:spMkLst>
        </pc:spChg>
        <pc:spChg chg="mod">
          <ac:chgData name="Aaron Eger" userId="be84fd2d227785d9" providerId="LiveId" clId="{CA39B41B-E80F-47BE-8A55-3DCDF40055F6}" dt="2022-05-14T12:49:06.153" v="4" actId="20577"/>
          <ac:spMkLst>
            <pc:docMk/>
            <pc:sldMk cId="1286146213" sldId="280"/>
            <ac:spMk id="3" creationId="{B9866AF0-7422-DAAC-61C1-1DF295490A84}"/>
          </ac:spMkLst>
        </pc:spChg>
        <pc:spChg chg="mod">
          <ac:chgData name="Aaron Eger" userId="be84fd2d227785d9" providerId="LiveId" clId="{CA39B41B-E80F-47BE-8A55-3DCDF40055F6}" dt="2022-05-14T15:05:50.387" v="1669" actId="1076"/>
          <ac:spMkLst>
            <pc:docMk/>
            <pc:sldMk cId="1286146213" sldId="280"/>
            <ac:spMk id="4" creationId="{9CB5FDA7-F070-FD72-9AD1-E11F62DC56C1}"/>
          </ac:spMkLst>
        </pc:spChg>
      </pc:sldChg>
      <pc:sldChg chg="delSp mod">
        <pc:chgData name="Aaron Eger" userId="be84fd2d227785d9" providerId="LiveId" clId="{CA39B41B-E80F-47BE-8A55-3DCDF40055F6}" dt="2022-05-14T12:49:50.954" v="5" actId="478"/>
        <pc:sldMkLst>
          <pc:docMk/>
          <pc:sldMk cId="2386940713" sldId="281"/>
        </pc:sldMkLst>
        <pc:spChg chg="del">
          <ac:chgData name="Aaron Eger" userId="be84fd2d227785d9" providerId="LiveId" clId="{CA39B41B-E80F-47BE-8A55-3DCDF40055F6}" dt="2022-05-14T12:49:50.954" v="5" actId="478"/>
          <ac:spMkLst>
            <pc:docMk/>
            <pc:sldMk cId="2386940713" sldId="281"/>
            <ac:spMk id="16" creationId="{258E6E30-C4F8-7332-8337-74E5D15670D6}"/>
          </ac:spMkLst>
        </pc:spChg>
      </pc:sldChg>
      <pc:sldChg chg="modSp mod">
        <pc:chgData name="Aaron Eger" userId="be84fd2d227785d9" providerId="LiveId" clId="{CA39B41B-E80F-47BE-8A55-3DCDF40055F6}" dt="2022-05-14T15:13:38.791" v="1671" actId="20577"/>
        <pc:sldMkLst>
          <pc:docMk/>
          <pc:sldMk cId="1290929795" sldId="285"/>
        </pc:sldMkLst>
        <pc:spChg chg="mod">
          <ac:chgData name="Aaron Eger" userId="be84fd2d227785d9" providerId="LiveId" clId="{CA39B41B-E80F-47BE-8A55-3DCDF40055F6}" dt="2022-05-14T15:13:38.791" v="1671" actId="20577"/>
          <ac:spMkLst>
            <pc:docMk/>
            <pc:sldMk cId="1290929795" sldId="285"/>
            <ac:spMk id="3" creationId="{60BD0D53-9D4B-AD4B-FA23-0295847A48C1}"/>
          </ac:spMkLst>
        </pc:spChg>
      </pc:sldChg>
      <pc:sldChg chg="delSp modSp mod">
        <pc:chgData name="Aaron Eger" userId="be84fd2d227785d9" providerId="LiveId" clId="{CA39B41B-E80F-47BE-8A55-3DCDF40055F6}" dt="2022-05-14T13:01:39.359" v="221" actId="20577"/>
        <pc:sldMkLst>
          <pc:docMk/>
          <pc:sldMk cId="888086335" sldId="287"/>
        </pc:sldMkLst>
        <pc:spChg chg="mod">
          <ac:chgData name="Aaron Eger" userId="be84fd2d227785d9" providerId="LiveId" clId="{CA39B41B-E80F-47BE-8A55-3DCDF40055F6}" dt="2022-05-14T12:58:34.135" v="29" actId="20577"/>
          <ac:spMkLst>
            <pc:docMk/>
            <pc:sldMk cId="888086335" sldId="287"/>
            <ac:spMk id="2" creationId="{81A9E73E-A875-E5D4-E73D-942EF91EBC67}"/>
          </ac:spMkLst>
        </pc:spChg>
        <pc:spChg chg="mod">
          <ac:chgData name="Aaron Eger" userId="be84fd2d227785d9" providerId="LiveId" clId="{CA39B41B-E80F-47BE-8A55-3DCDF40055F6}" dt="2022-05-14T13:01:39.359" v="221" actId="20577"/>
          <ac:spMkLst>
            <pc:docMk/>
            <pc:sldMk cId="888086335" sldId="287"/>
            <ac:spMk id="3" creationId="{97E79CBC-334B-81CF-ABAD-653A68B5ED95}"/>
          </ac:spMkLst>
        </pc:spChg>
        <pc:spChg chg="del">
          <ac:chgData name="Aaron Eger" userId="be84fd2d227785d9" providerId="LiveId" clId="{CA39B41B-E80F-47BE-8A55-3DCDF40055F6}" dt="2022-05-14T12:58:37.679" v="30" actId="478"/>
          <ac:spMkLst>
            <pc:docMk/>
            <pc:sldMk cId="888086335" sldId="287"/>
            <ac:spMk id="4" creationId="{5EBC366A-6C71-A5C4-C742-71696665AC32}"/>
          </ac:spMkLst>
        </pc:spChg>
      </pc:sldChg>
      <pc:sldChg chg="addSp delSp modSp new mod setBg">
        <pc:chgData name="Aaron Eger" userId="be84fd2d227785d9" providerId="LiveId" clId="{CA39B41B-E80F-47BE-8A55-3DCDF40055F6}" dt="2022-05-14T13:30:39.982" v="491" actId="14100"/>
        <pc:sldMkLst>
          <pc:docMk/>
          <pc:sldMk cId="734704201" sldId="288"/>
        </pc:sldMkLst>
        <pc:spChg chg="del">
          <ac:chgData name="Aaron Eger" userId="be84fd2d227785d9" providerId="LiveId" clId="{CA39B41B-E80F-47BE-8A55-3DCDF40055F6}" dt="2022-05-14T13:22:18" v="229" actId="478"/>
          <ac:spMkLst>
            <pc:docMk/>
            <pc:sldMk cId="734704201" sldId="288"/>
            <ac:spMk id="2" creationId="{470564AE-82B0-61B2-4128-C973C848EE23}"/>
          </ac:spMkLst>
        </pc:spChg>
        <pc:spChg chg="del">
          <ac:chgData name="Aaron Eger" userId="be84fd2d227785d9" providerId="LiveId" clId="{CA39B41B-E80F-47BE-8A55-3DCDF40055F6}" dt="2022-05-14T13:22:09.321" v="226" actId="478"/>
          <ac:spMkLst>
            <pc:docMk/>
            <pc:sldMk cId="734704201" sldId="288"/>
            <ac:spMk id="3" creationId="{4D717B15-A766-DB75-3B10-C0F0EA5A5321}"/>
          </ac:spMkLst>
        </pc:spChg>
        <pc:spChg chg="del">
          <ac:chgData name="Aaron Eger" userId="be84fd2d227785d9" providerId="LiveId" clId="{CA39B41B-E80F-47BE-8A55-3DCDF40055F6}" dt="2022-05-14T13:22:01.263" v="225" actId="22"/>
          <ac:spMkLst>
            <pc:docMk/>
            <pc:sldMk cId="734704201" sldId="288"/>
            <ac:spMk id="4" creationId="{546934C1-E775-90C5-E462-D0E9F38BBE65}"/>
          </ac:spMkLst>
        </pc:spChg>
        <pc:spChg chg="add mod">
          <ac:chgData name="Aaron Eger" userId="be84fd2d227785d9" providerId="LiveId" clId="{CA39B41B-E80F-47BE-8A55-3DCDF40055F6}" dt="2022-05-14T13:30:36.497" v="490" actId="14100"/>
          <ac:spMkLst>
            <pc:docMk/>
            <pc:sldMk cId="734704201" sldId="288"/>
            <ac:spMk id="7" creationId="{512922E3-08FF-CAAC-D141-6463B46146A5}"/>
          </ac:spMkLst>
        </pc:spChg>
        <pc:picChg chg="add mod ord modCrop">
          <ac:chgData name="Aaron Eger" userId="be84fd2d227785d9" providerId="LiveId" clId="{CA39B41B-E80F-47BE-8A55-3DCDF40055F6}" dt="2022-05-14T13:30:39.982" v="491" actId="14100"/>
          <ac:picMkLst>
            <pc:docMk/>
            <pc:sldMk cId="734704201" sldId="288"/>
            <ac:picMk id="6" creationId="{6713F61F-2051-659A-689A-1AEB56E153B8}"/>
          </ac:picMkLst>
        </pc:picChg>
      </pc:sldChg>
      <pc:sldChg chg="addSp delSp modSp new mod setBg">
        <pc:chgData name="Aaron Eger" userId="be84fd2d227785d9" providerId="LiveId" clId="{CA39B41B-E80F-47BE-8A55-3DCDF40055F6}" dt="2022-05-14T13:37:04.562" v="509" actId="14100"/>
        <pc:sldMkLst>
          <pc:docMk/>
          <pc:sldMk cId="3854376139" sldId="289"/>
        </pc:sldMkLst>
        <pc:spChg chg="del">
          <ac:chgData name="Aaron Eger" userId="be84fd2d227785d9" providerId="LiveId" clId="{CA39B41B-E80F-47BE-8A55-3DCDF40055F6}" dt="2022-05-14T13:36:53.859" v="506" actId="478"/>
          <ac:spMkLst>
            <pc:docMk/>
            <pc:sldMk cId="3854376139" sldId="289"/>
            <ac:spMk id="2" creationId="{B310AB85-86E1-96FC-4F19-754D6EE3BDA7}"/>
          </ac:spMkLst>
        </pc:spChg>
        <pc:spChg chg="del">
          <ac:chgData name="Aaron Eger" userId="be84fd2d227785d9" providerId="LiveId" clId="{CA39B41B-E80F-47BE-8A55-3DCDF40055F6}" dt="2022-05-14T13:36:05.618" v="493"/>
          <ac:spMkLst>
            <pc:docMk/>
            <pc:sldMk cId="3854376139" sldId="289"/>
            <ac:spMk id="3" creationId="{BC4557E5-C690-52E3-2F1C-4A914C282FD7}"/>
          </ac:spMkLst>
        </pc:spChg>
        <pc:spChg chg="del mod">
          <ac:chgData name="Aaron Eger" userId="be84fd2d227785d9" providerId="LiveId" clId="{CA39B41B-E80F-47BE-8A55-3DCDF40055F6}" dt="2022-05-14T13:36:51.550" v="505" actId="478"/>
          <ac:spMkLst>
            <pc:docMk/>
            <pc:sldMk cId="3854376139" sldId="289"/>
            <ac:spMk id="4" creationId="{E44C84AE-84D2-C7EA-DA5E-EC85A6396681}"/>
          </ac:spMkLst>
        </pc:spChg>
        <pc:picChg chg="add mod">
          <ac:chgData name="Aaron Eger" userId="be84fd2d227785d9" providerId="LiveId" clId="{CA39B41B-E80F-47BE-8A55-3DCDF40055F6}" dt="2022-05-14T13:37:04.562" v="509" actId="14100"/>
          <ac:picMkLst>
            <pc:docMk/>
            <pc:sldMk cId="3854376139" sldId="289"/>
            <ac:picMk id="6" creationId="{766698EB-5A5F-4190-02C1-B32D220696B9}"/>
          </ac:picMkLst>
        </pc:picChg>
      </pc:sldChg>
      <pc:sldChg chg="addSp delSp modSp new mod">
        <pc:chgData name="Aaron Eger" userId="be84fd2d227785d9" providerId="LiveId" clId="{CA39B41B-E80F-47BE-8A55-3DCDF40055F6}" dt="2022-05-14T14:05:34.143" v="1459" actId="1076"/>
        <pc:sldMkLst>
          <pc:docMk/>
          <pc:sldMk cId="831786096" sldId="290"/>
        </pc:sldMkLst>
        <pc:spChg chg="mod">
          <ac:chgData name="Aaron Eger" userId="be84fd2d227785d9" providerId="LiveId" clId="{CA39B41B-E80F-47BE-8A55-3DCDF40055F6}" dt="2022-05-14T13:38:23.058" v="552" actId="1076"/>
          <ac:spMkLst>
            <pc:docMk/>
            <pc:sldMk cId="831786096" sldId="290"/>
            <ac:spMk id="2" creationId="{76A773CB-A3BB-FFDF-1811-5BF09B855645}"/>
          </ac:spMkLst>
        </pc:spChg>
        <pc:spChg chg="mod">
          <ac:chgData name="Aaron Eger" userId="be84fd2d227785d9" providerId="LiveId" clId="{CA39B41B-E80F-47BE-8A55-3DCDF40055F6}" dt="2022-05-14T14:05:34.143" v="1459" actId="1076"/>
          <ac:spMkLst>
            <pc:docMk/>
            <pc:sldMk cId="831786096" sldId="290"/>
            <ac:spMk id="3" creationId="{122BACE7-FF62-3949-6A2B-6DCB4AA17F4D}"/>
          </ac:spMkLst>
        </pc:spChg>
        <pc:spChg chg="del">
          <ac:chgData name="Aaron Eger" userId="be84fd2d227785d9" providerId="LiveId" clId="{CA39B41B-E80F-47BE-8A55-3DCDF40055F6}" dt="2022-05-14T13:38:26.462" v="553" actId="478"/>
          <ac:spMkLst>
            <pc:docMk/>
            <pc:sldMk cId="831786096" sldId="290"/>
            <ac:spMk id="4" creationId="{CC9B39AB-1933-EFB8-F65E-BED0ADC578FE}"/>
          </ac:spMkLst>
        </pc:spChg>
        <pc:picChg chg="add del mod">
          <ac:chgData name="Aaron Eger" userId="be84fd2d227785d9" providerId="LiveId" clId="{CA39B41B-E80F-47BE-8A55-3DCDF40055F6}" dt="2022-05-14T14:05:26.770" v="1458" actId="478"/>
          <ac:picMkLst>
            <pc:docMk/>
            <pc:sldMk cId="831786096" sldId="290"/>
            <ac:picMk id="6" creationId="{D4E0A886-6695-C6EF-F286-5CF70877B1AE}"/>
          </ac:picMkLst>
        </pc:picChg>
      </pc:sldChg>
      <pc:sldChg chg="delSp modSp new mod">
        <pc:chgData name="Aaron Eger" userId="be84fd2d227785d9" providerId="LiveId" clId="{CA39B41B-E80F-47BE-8A55-3DCDF40055F6}" dt="2022-05-14T14:34:35.473" v="1665" actId="1076"/>
        <pc:sldMkLst>
          <pc:docMk/>
          <pc:sldMk cId="1707191595" sldId="291"/>
        </pc:sldMkLst>
        <pc:spChg chg="mod">
          <ac:chgData name="Aaron Eger" userId="be84fd2d227785d9" providerId="LiveId" clId="{CA39B41B-E80F-47BE-8A55-3DCDF40055F6}" dt="2022-05-14T13:49:13.460" v="1047" actId="20577"/>
          <ac:spMkLst>
            <pc:docMk/>
            <pc:sldMk cId="1707191595" sldId="291"/>
            <ac:spMk id="2" creationId="{B22E1087-2D2E-EE8C-2F69-8A4E9F761C73}"/>
          </ac:spMkLst>
        </pc:spChg>
        <pc:spChg chg="mod">
          <ac:chgData name="Aaron Eger" userId="be84fd2d227785d9" providerId="LiveId" clId="{CA39B41B-E80F-47BE-8A55-3DCDF40055F6}" dt="2022-05-14T14:34:35.473" v="1665" actId="1076"/>
          <ac:spMkLst>
            <pc:docMk/>
            <pc:sldMk cId="1707191595" sldId="291"/>
            <ac:spMk id="3" creationId="{0491161C-5DB1-8264-614B-B6A427389940}"/>
          </ac:spMkLst>
        </pc:spChg>
        <pc:spChg chg="del">
          <ac:chgData name="Aaron Eger" userId="be84fd2d227785d9" providerId="LiveId" clId="{CA39B41B-E80F-47BE-8A55-3DCDF40055F6}" dt="2022-05-14T14:34:29.835" v="1664" actId="478"/>
          <ac:spMkLst>
            <pc:docMk/>
            <pc:sldMk cId="1707191595" sldId="291"/>
            <ac:spMk id="4" creationId="{29371231-F51F-7EC4-F545-8F7D5F4D11D0}"/>
          </ac:spMkLst>
        </pc:spChg>
      </pc:sldChg>
      <pc:sldChg chg="addSp delSp modSp new mod">
        <pc:chgData name="Aaron Eger" userId="be84fd2d227785d9" providerId="LiveId" clId="{CA39B41B-E80F-47BE-8A55-3DCDF40055F6}" dt="2022-05-14T14:32:02.107" v="1663" actId="20577"/>
        <pc:sldMkLst>
          <pc:docMk/>
          <pc:sldMk cId="409878617" sldId="292"/>
        </pc:sldMkLst>
        <pc:spChg chg="del">
          <ac:chgData name="Aaron Eger" userId="be84fd2d227785d9" providerId="LiveId" clId="{CA39B41B-E80F-47BE-8A55-3DCDF40055F6}" dt="2022-05-14T14:10:40.478" v="1467" actId="478"/>
          <ac:spMkLst>
            <pc:docMk/>
            <pc:sldMk cId="409878617" sldId="292"/>
            <ac:spMk id="2" creationId="{FBDBFB4C-BF92-9C55-8D70-A930431E8A54}"/>
          </ac:spMkLst>
        </pc:spChg>
        <pc:spChg chg="mod">
          <ac:chgData name="Aaron Eger" userId="be84fd2d227785d9" providerId="LiveId" clId="{CA39B41B-E80F-47BE-8A55-3DCDF40055F6}" dt="2022-05-14T14:32:02.107" v="1663" actId="20577"/>
          <ac:spMkLst>
            <pc:docMk/>
            <pc:sldMk cId="409878617" sldId="292"/>
            <ac:spMk id="3" creationId="{04E4C612-006B-ABFD-DEF0-A7F20C1B7DFE}"/>
          </ac:spMkLst>
        </pc:spChg>
        <pc:spChg chg="del">
          <ac:chgData name="Aaron Eger" userId="be84fd2d227785d9" providerId="LiveId" clId="{CA39B41B-E80F-47BE-8A55-3DCDF40055F6}" dt="2022-05-14T14:07:46.495" v="1461" actId="22"/>
          <ac:spMkLst>
            <pc:docMk/>
            <pc:sldMk cId="409878617" sldId="292"/>
            <ac:spMk id="4" creationId="{4BEBCD56-AC81-8C2D-A78A-16A7F6B5F8B5}"/>
          </ac:spMkLst>
        </pc:spChg>
        <pc:spChg chg="add mod">
          <ac:chgData name="Aaron Eger" userId="be84fd2d227785d9" providerId="LiveId" clId="{CA39B41B-E80F-47BE-8A55-3DCDF40055F6}" dt="2022-05-14T14:15:03.039" v="1606" actId="403"/>
          <ac:spMkLst>
            <pc:docMk/>
            <pc:sldMk cId="409878617" sldId="292"/>
            <ac:spMk id="7" creationId="{ED365690-5F0C-BF45-890B-3152D71134C9}"/>
          </ac:spMkLst>
        </pc:spChg>
        <pc:spChg chg="add del mod">
          <ac:chgData name="Aaron Eger" userId="be84fd2d227785d9" providerId="LiveId" clId="{CA39B41B-E80F-47BE-8A55-3DCDF40055F6}" dt="2022-05-14T14:15:30.122" v="1612" actId="478"/>
          <ac:spMkLst>
            <pc:docMk/>
            <pc:sldMk cId="409878617" sldId="292"/>
            <ac:spMk id="8" creationId="{21FB7707-C9CA-9045-49F3-FEA4D0B604D0}"/>
          </ac:spMkLst>
        </pc:spChg>
        <pc:picChg chg="add mod ord">
          <ac:chgData name="Aaron Eger" userId="be84fd2d227785d9" providerId="LiveId" clId="{CA39B41B-E80F-47BE-8A55-3DCDF40055F6}" dt="2022-05-14T14:10:44.431" v="1469" actId="1076"/>
          <ac:picMkLst>
            <pc:docMk/>
            <pc:sldMk cId="409878617" sldId="292"/>
            <ac:picMk id="6" creationId="{71AF7B4C-8045-E897-5EEF-A6E6CEB8EA2B}"/>
          </ac:picMkLst>
        </pc:picChg>
      </pc:sldChg>
    </pc:docChg>
  </pc:docChgLst>
</pc:chgInfo>
</file>

<file path=ppt/media/image1.jpe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jpeg>
</file>

<file path=ppt/media/image7.jpe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FD01546-198A-4195-BCF8-F0FF54C90E5E}" type="datetimeFigureOut">
              <a:rPr lang="en-US" smtClean="0"/>
              <a:t>5/14/2022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6DE88F-1F85-4A27-9D34-D74A50E7B0DA}" type="slidenum">
              <a:rPr lang="en-US" smtClean="0"/>
              <a:t>‹#›</a:t>
            </a:fld>
            <a:endParaRPr lang="en-US" dirty="0"/>
          </a:p>
        </p:txBody>
      </p:sp>
    </p:spTree>
    <p:extLst>
      <p:ext uri="{BB962C8B-B14F-4D97-AF65-F5344CB8AC3E}">
        <p14:creationId xmlns:p14="http://schemas.microsoft.com/office/powerpoint/2010/main" val="37300918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578475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5/14/2022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1507467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5/14/2022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095022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5/14/2022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53850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5/14/2022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7752911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5/14/2022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450925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5/14/2022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326478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5/14/2022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932546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5/14/2022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548654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5/14/2022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846401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5/14/2022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882058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5/14/2022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351203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5/14/2022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90940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5/14/2022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551302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5/14/2022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7935569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5/14/2022</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30567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5/14/2022</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185897835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p:hf sldNum="0" hdr="0" ftr="0" dt="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image" Target="../media/image6.jpeg"/></Relationships>
</file>

<file path=ppt/slides/_rels/slide1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8" Type="http://schemas.openxmlformats.org/officeDocument/2006/relationships/image" Target="../media/image10.jpg"/><Relationship Id="rId3" Type="http://schemas.openxmlformats.org/officeDocument/2006/relationships/notesSlide" Target="../notesSlides/notesSlide1.xml"/><Relationship Id="rId7" Type="http://schemas.openxmlformats.org/officeDocument/2006/relationships/image" Target="../media/image9.jpg"/><Relationship Id="rId2" Type="http://schemas.openxmlformats.org/officeDocument/2006/relationships/slideLayout" Target="../slideLayouts/slideLayout2.xml"/><Relationship Id="rId1" Type="http://schemas.openxmlformats.org/officeDocument/2006/relationships/themeOverride" Target="../theme/themeOverride2.xml"/><Relationship Id="rId6" Type="http://schemas.openxmlformats.org/officeDocument/2006/relationships/image" Target="../media/image8.png"/><Relationship Id="rId5" Type="http://schemas.openxmlformats.org/officeDocument/2006/relationships/image" Target="../media/image7.jpeg"/><Relationship Id="rId4" Type="http://schemas.openxmlformats.org/officeDocument/2006/relationships/image" Target="../media/image1.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4.xml"/><Relationship Id="rId5" Type="http://schemas.openxmlformats.org/officeDocument/2006/relationships/image" Target="../media/image14.pn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8A1C807-B9AD-4C9B-BF9F-60F03428998E}"/>
              </a:ext>
              <a:ext uri="{C183D7F6-B498-43B3-948B-1728B52AA6E4}">
                <adec:decorative xmlns:adec="http://schemas.microsoft.com/office/drawing/2017/decorative" val="1"/>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1" y="10"/>
            <a:ext cx="12192001" cy="6857990"/>
          </a:xfrm>
          <a:prstGeom prst="rect">
            <a:avLst/>
          </a:prstGeom>
        </p:spPr>
      </p:pic>
      <p:sp useBgFill="1">
        <p:nvSpPr>
          <p:cNvPr id="103" name="Freeform 5">
            <a:extLst>
              <a:ext uri="{FF2B5EF4-FFF2-40B4-BE49-F238E27FC236}">
                <a16:creationId xmlns:a16="http://schemas.microsoft.com/office/drawing/2014/main" id="{FE469E50-3893-4ED6-92BA-2985C32B0C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7131809" y="1385982"/>
            <a:ext cx="4031414" cy="4100418"/>
          </a:xfrm>
          <a:custGeom>
            <a:avLst/>
            <a:gdLst>
              <a:gd name="T0" fmla="*/ 1577 w 1601"/>
              <a:gd name="T1" fmla="*/ 0 h 696"/>
              <a:gd name="T2" fmla="*/ 833 w 1601"/>
              <a:gd name="T3" fmla="*/ 0 h 696"/>
              <a:gd name="T4" fmla="*/ 768 w 1601"/>
              <a:gd name="T5" fmla="*/ 0 h 696"/>
              <a:gd name="T6" fmla="*/ 24 w 1601"/>
              <a:gd name="T7" fmla="*/ 0 h 696"/>
              <a:gd name="T8" fmla="*/ 0 w 1601"/>
              <a:gd name="T9" fmla="*/ 27 h 696"/>
              <a:gd name="T10" fmla="*/ 0 w 1601"/>
              <a:gd name="T11" fmla="*/ 669 h 696"/>
              <a:gd name="T12" fmla="*/ 24 w 1601"/>
              <a:gd name="T13" fmla="*/ 696 h 696"/>
              <a:gd name="T14" fmla="*/ 768 w 1601"/>
              <a:gd name="T15" fmla="*/ 696 h 696"/>
              <a:gd name="T16" fmla="*/ 833 w 1601"/>
              <a:gd name="T17" fmla="*/ 696 h 696"/>
              <a:gd name="T18" fmla="*/ 1577 w 1601"/>
              <a:gd name="T19" fmla="*/ 696 h 696"/>
              <a:gd name="T20" fmla="*/ 1601 w 1601"/>
              <a:gd name="T21" fmla="*/ 669 h 696"/>
              <a:gd name="T22" fmla="*/ 1601 w 1601"/>
              <a:gd name="T23" fmla="*/ 27 h 696"/>
              <a:gd name="T24" fmla="*/ 1577 w 1601"/>
              <a:gd name="T25" fmla="*/ 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1" h="696">
                <a:moveTo>
                  <a:pt x="1577" y="0"/>
                </a:moveTo>
                <a:cubicBezTo>
                  <a:pt x="833" y="0"/>
                  <a:pt x="833" y="0"/>
                  <a:pt x="833" y="0"/>
                </a:cubicBezTo>
                <a:cubicBezTo>
                  <a:pt x="768" y="0"/>
                  <a:pt x="768" y="0"/>
                  <a:pt x="768" y="0"/>
                </a:cubicBezTo>
                <a:cubicBezTo>
                  <a:pt x="24" y="0"/>
                  <a:pt x="24" y="0"/>
                  <a:pt x="24" y="0"/>
                </a:cubicBezTo>
                <a:cubicBezTo>
                  <a:pt x="11" y="0"/>
                  <a:pt x="0" y="12"/>
                  <a:pt x="0" y="27"/>
                </a:cubicBezTo>
                <a:cubicBezTo>
                  <a:pt x="0" y="669"/>
                  <a:pt x="0" y="669"/>
                  <a:pt x="0" y="669"/>
                </a:cubicBezTo>
                <a:cubicBezTo>
                  <a:pt x="0" y="684"/>
                  <a:pt x="11" y="696"/>
                  <a:pt x="24" y="696"/>
                </a:cubicBezTo>
                <a:cubicBezTo>
                  <a:pt x="768" y="696"/>
                  <a:pt x="768" y="696"/>
                  <a:pt x="768" y="696"/>
                </a:cubicBezTo>
                <a:cubicBezTo>
                  <a:pt x="833" y="696"/>
                  <a:pt x="833" y="696"/>
                  <a:pt x="833" y="696"/>
                </a:cubicBezTo>
                <a:cubicBezTo>
                  <a:pt x="1577" y="696"/>
                  <a:pt x="1577" y="696"/>
                  <a:pt x="1577" y="696"/>
                </a:cubicBezTo>
                <a:cubicBezTo>
                  <a:pt x="1590" y="696"/>
                  <a:pt x="1601" y="684"/>
                  <a:pt x="1601" y="669"/>
                </a:cubicBezTo>
                <a:cubicBezTo>
                  <a:pt x="1601" y="27"/>
                  <a:pt x="1601" y="27"/>
                  <a:pt x="1601" y="27"/>
                </a:cubicBezTo>
                <a:cubicBezTo>
                  <a:pt x="1601" y="12"/>
                  <a:pt x="1590" y="0"/>
                  <a:pt x="1577" y="0"/>
                </a:cubicBezTo>
                <a:close/>
              </a:path>
            </a:pathLst>
          </a:custGeom>
          <a:ln>
            <a:noFill/>
          </a:ln>
          <a:effectLst>
            <a:outerShdw blurRad="50800" dist="38100" dir="5400000" algn="tl" rotWithShape="0">
              <a:srgbClr val="000000">
                <a:alpha val="43000"/>
              </a:srgbClr>
            </a:outerShdw>
          </a:effectLst>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oudy Old Style"/>
              <a:ea typeface="+mn-ea"/>
              <a:cs typeface="+mn-cs"/>
            </a:endParaRPr>
          </a:p>
        </p:txBody>
      </p:sp>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7389964" y="1673523"/>
            <a:ext cx="3485073" cy="1342197"/>
          </a:xfrm>
        </p:spPr>
        <p:txBody>
          <a:bodyPr>
            <a:normAutofit/>
          </a:bodyPr>
          <a:lstStyle/>
          <a:p>
            <a:pPr algn="l"/>
            <a:r>
              <a:rPr lang="en-US" sz="4000" dirty="0"/>
              <a:t>Spotify Through Covid</a:t>
            </a:r>
          </a:p>
        </p:txBody>
      </p:sp>
      <p:sp>
        <p:nvSpPr>
          <p:cNvPr id="3" name="Subtitle 2">
            <a:extLst>
              <a:ext uri="{FF2B5EF4-FFF2-40B4-BE49-F238E27FC236}">
                <a16:creationId xmlns:a16="http://schemas.microsoft.com/office/drawing/2014/main" id="{DB93FB3F-A8D4-46D3-A1C6-C79C64563729}"/>
              </a:ext>
            </a:extLst>
          </p:cNvPr>
          <p:cNvSpPr>
            <a:spLocks noGrp="1"/>
          </p:cNvSpPr>
          <p:nvPr>
            <p:ph type="subTitle" idx="1"/>
          </p:nvPr>
        </p:nvSpPr>
        <p:spPr>
          <a:xfrm>
            <a:off x="7389964" y="3207265"/>
            <a:ext cx="3485072" cy="1839188"/>
          </a:xfrm>
        </p:spPr>
        <p:txBody>
          <a:bodyPr>
            <a:normAutofit fontScale="92500"/>
          </a:bodyPr>
          <a:lstStyle/>
          <a:p>
            <a:pPr algn="l"/>
            <a:r>
              <a:rPr lang="en-US" dirty="0"/>
              <a:t>UTSA Data Analytics Bootcamp – May 2022</a:t>
            </a:r>
          </a:p>
          <a:p>
            <a:pPr algn="l"/>
            <a:r>
              <a:rPr lang="en-US" sz="2300" dirty="0"/>
              <a:t>Aaron Eger, Elizabeth Loy, Kayla Kidwell, Ricky Martinez</a:t>
            </a:r>
          </a:p>
        </p:txBody>
      </p:sp>
    </p:spTree>
    <p:extLst>
      <p:ext uri="{BB962C8B-B14F-4D97-AF65-F5344CB8AC3E}">
        <p14:creationId xmlns:p14="http://schemas.microsoft.com/office/powerpoint/2010/main" val="41678842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pic>
        <p:nvPicPr>
          <p:cNvPr id="6" name="Content Placeholder 5" descr="Background pattern&#10;&#10;Description automatically generated with medium confidence">
            <a:extLst>
              <a:ext uri="{FF2B5EF4-FFF2-40B4-BE49-F238E27FC236}">
                <a16:creationId xmlns:a16="http://schemas.microsoft.com/office/drawing/2014/main" id="{766698EB-5A5F-4190-02C1-B32D220696B9}"/>
              </a:ext>
            </a:extLst>
          </p:cNvPr>
          <p:cNvPicPr>
            <a:picLocks noGrp="1" noChangeAspect="1"/>
          </p:cNvPicPr>
          <p:nvPr>
            <p:ph sz="half" idx="1"/>
          </p:nvPr>
        </p:nvPicPr>
        <p:blipFill>
          <a:blip r:embed="rId2"/>
          <a:stretch>
            <a:fillRect/>
          </a:stretch>
        </p:blipFill>
        <p:spPr>
          <a:xfrm>
            <a:off x="569147" y="0"/>
            <a:ext cx="10418618" cy="6945745"/>
          </a:xfrm>
        </p:spPr>
      </p:pic>
    </p:spTree>
    <p:extLst>
      <p:ext uri="{BB962C8B-B14F-4D97-AF65-F5344CB8AC3E}">
        <p14:creationId xmlns:p14="http://schemas.microsoft.com/office/powerpoint/2010/main" val="38543761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A773CB-A3BB-FFDF-1811-5BF09B855645}"/>
              </a:ext>
            </a:extLst>
          </p:cNvPr>
          <p:cNvSpPr>
            <a:spLocks noGrp="1"/>
          </p:cNvSpPr>
          <p:nvPr>
            <p:ph type="title"/>
          </p:nvPr>
        </p:nvSpPr>
        <p:spPr>
          <a:xfrm>
            <a:off x="919119" y="277091"/>
            <a:ext cx="10353762" cy="1261872"/>
          </a:xfrm>
        </p:spPr>
        <p:txBody>
          <a:bodyPr/>
          <a:lstStyle/>
          <a:p>
            <a:r>
              <a:rPr lang="en-US" dirty="0"/>
              <a:t>Percentage of Premium Users</a:t>
            </a:r>
          </a:p>
        </p:txBody>
      </p:sp>
      <p:sp>
        <p:nvSpPr>
          <p:cNvPr id="3" name="Content Placeholder 2">
            <a:extLst>
              <a:ext uri="{FF2B5EF4-FFF2-40B4-BE49-F238E27FC236}">
                <a16:creationId xmlns:a16="http://schemas.microsoft.com/office/drawing/2014/main" id="{122BACE7-FF62-3949-6A2B-6DCB4AA17F4D}"/>
              </a:ext>
            </a:extLst>
          </p:cNvPr>
          <p:cNvSpPr>
            <a:spLocks noGrp="1"/>
          </p:cNvSpPr>
          <p:nvPr>
            <p:ph sz="half" idx="1"/>
          </p:nvPr>
        </p:nvSpPr>
        <p:spPr>
          <a:xfrm>
            <a:off x="3089261" y="1428126"/>
            <a:ext cx="6013478" cy="5026314"/>
          </a:xfrm>
        </p:spPr>
        <p:txBody>
          <a:bodyPr/>
          <a:lstStyle/>
          <a:p>
            <a:r>
              <a:rPr lang="en-US" dirty="0"/>
              <a:t>The previous graph shows the percentage of premium users in relation to total users.</a:t>
            </a:r>
          </a:p>
          <a:p>
            <a:r>
              <a:rPr lang="en-US" dirty="0"/>
              <a:t>As you can see, the quarterly numbers of premium users remains around 45% of total users.</a:t>
            </a:r>
          </a:p>
          <a:p>
            <a:r>
              <a:rPr lang="en-US" dirty="0"/>
              <a:t>Just based on this data, the change in premium usage does not show a decrease or increase, meaning Covid may not have had a significant impact on these numbers.</a:t>
            </a:r>
          </a:p>
        </p:txBody>
      </p:sp>
    </p:spTree>
    <p:extLst>
      <p:ext uri="{BB962C8B-B14F-4D97-AF65-F5344CB8AC3E}">
        <p14:creationId xmlns:p14="http://schemas.microsoft.com/office/powerpoint/2010/main" val="8317860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E4C612-006B-ABFD-DEF0-A7F20C1B7DFE}"/>
              </a:ext>
            </a:extLst>
          </p:cNvPr>
          <p:cNvSpPr>
            <a:spLocks noGrp="1"/>
          </p:cNvSpPr>
          <p:nvPr>
            <p:ph sz="half" idx="1"/>
          </p:nvPr>
        </p:nvSpPr>
        <p:spPr>
          <a:xfrm>
            <a:off x="867613" y="1368604"/>
            <a:ext cx="5514714" cy="3976594"/>
          </a:xfrm>
        </p:spPr>
        <p:txBody>
          <a:bodyPr/>
          <a:lstStyle/>
          <a:p>
            <a:r>
              <a:rPr lang="en-US" dirty="0"/>
              <a:t>This pie chart is another representation of the percentage of premium subscribers in relation to non-premium users.</a:t>
            </a:r>
          </a:p>
        </p:txBody>
      </p:sp>
      <p:pic>
        <p:nvPicPr>
          <p:cNvPr id="6" name="Content Placeholder 5">
            <a:extLst>
              <a:ext uri="{FF2B5EF4-FFF2-40B4-BE49-F238E27FC236}">
                <a16:creationId xmlns:a16="http://schemas.microsoft.com/office/drawing/2014/main" id="{71AF7B4C-8045-E897-5EEF-A6E6CEB8EA2B}"/>
              </a:ext>
            </a:extLst>
          </p:cNvPr>
          <p:cNvPicPr>
            <a:picLocks noGrp="1" noChangeAspect="1"/>
          </p:cNvPicPr>
          <p:nvPr>
            <p:ph sz="half" idx="2"/>
          </p:nvPr>
        </p:nvPicPr>
        <p:blipFill>
          <a:blip r:embed="rId2"/>
          <a:stretch>
            <a:fillRect/>
          </a:stretch>
        </p:blipFill>
        <p:spPr>
          <a:xfrm>
            <a:off x="7267902" y="1368603"/>
            <a:ext cx="3455516" cy="4330518"/>
          </a:xfrm>
        </p:spPr>
      </p:pic>
      <p:sp>
        <p:nvSpPr>
          <p:cNvPr id="7" name="TextBox 6">
            <a:extLst>
              <a:ext uri="{FF2B5EF4-FFF2-40B4-BE49-F238E27FC236}">
                <a16:creationId xmlns:a16="http://schemas.microsoft.com/office/drawing/2014/main" id="{ED365690-5F0C-BF45-890B-3152D71134C9}"/>
              </a:ext>
            </a:extLst>
          </p:cNvPr>
          <p:cNvSpPr txBox="1"/>
          <p:nvPr/>
        </p:nvSpPr>
        <p:spPr>
          <a:xfrm>
            <a:off x="6912860" y="999271"/>
            <a:ext cx="4165600" cy="307777"/>
          </a:xfrm>
          <a:prstGeom prst="rect">
            <a:avLst/>
          </a:prstGeom>
          <a:noFill/>
        </p:spPr>
        <p:txBody>
          <a:bodyPr wrap="square" rtlCol="0">
            <a:spAutoFit/>
          </a:bodyPr>
          <a:lstStyle/>
          <a:p>
            <a:pPr algn="ctr"/>
            <a:r>
              <a:rPr lang="en-US" sz="1400" dirty="0">
                <a:latin typeface="Calibri" panose="020F0502020204030204" pitchFamily="34" charset="0"/>
                <a:cs typeface="Calibri" panose="020F0502020204030204" pitchFamily="34" charset="0"/>
              </a:rPr>
              <a:t>Premium Users vs Non-Premium Users</a:t>
            </a:r>
          </a:p>
        </p:txBody>
      </p:sp>
    </p:spTree>
    <p:extLst>
      <p:ext uri="{BB962C8B-B14F-4D97-AF65-F5344CB8AC3E}">
        <p14:creationId xmlns:p14="http://schemas.microsoft.com/office/powerpoint/2010/main" val="4098786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E5B34E-6AA3-9ADF-AB62-9975ED709FC1}"/>
              </a:ext>
            </a:extLst>
          </p:cNvPr>
          <p:cNvSpPr>
            <a:spLocks noGrp="1"/>
          </p:cNvSpPr>
          <p:nvPr>
            <p:ph type="title"/>
          </p:nvPr>
        </p:nvSpPr>
        <p:spPr/>
        <p:txBody>
          <a:bodyPr/>
          <a:lstStyle/>
          <a:p>
            <a:r>
              <a:rPr lang="en-US" dirty="0">
                <a:solidFill>
                  <a:schemeClr val="bg1"/>
                </a:solidFill>
                <a:effectLst>
                  <a:outerShdw blurRad="50800" dist="38100" dir="2700000" algn="tl" rotWithShape="0">
                    <a:prstClr val="black">
                      <a:alpha val="40000"/>
                    </a:prstClr>
                  </a:outerShdw>
                </a:effectLst>
              </a:rPr>
              <a:t>Histogram</a:t>
            </a:r>
          </a:p>
        </p:txBody>
      </p:sp>
      <p:pic>
        <p:nvPicPr>
          <p:cNvPr id="6" name="Content Placeholder 5" descr="Chart&#10;&#10;Description automatically generated">
            <a:extLst>
              <a:ext uri="{FF2B5EF4-FFF2-40B4-BE49-F238E27FC236}">
                <a16:creationId xmlns:a16="http://schemas.microsoft.com/office/drawing/2014/main" id="{F9FA0FF4-1E66-B7F2-D4B5-635DC7713264}"/>
              </a:ext>
            </a:extLst>
          </p:cNvPr>
          <p:cNvPicPr>
            <a:picLocks noGrp="1" noChangeAspect="1"/>
          </p:cNvPicPr>
          <p:nvPr>
            <p:ph sz="half" idx="1"/>
          </p:nvPr>
        </p:nvPicPr>
        <p:blipFill>
          <a:blip r:embed="rId2"/>
          <a:stretch>
            <a:fillRect/>
          </a:stretch>
        </p:blipFill>
        <p:spPr>
          <a:xfrm>
            <a:off x="480292" y="-960296"/>
            <a:ext cx="7370618" cy="6354619"/>
          </a:xfrm>
        </p:spPr>
      </p:pic>
      <p:sp>
        <p:nvSpPr>
          <p:cNvPr id="4" name="Content Placeholder 3">
            <a:extLst>
              <a:ext uri="{FF2B5EF4-FFF2-40B4-BE49-F238E27FC236}">
                <a16:creationId xmlns:a16="http://schemas.microsoft.com/office/drawing/2014/main" id="{63E5C8C1-8025-C473-A084-9305F14BDEFF}"/>
              </a:ext>
            </a:extLst>
          </p:cNvPr>
          <p:cNvSpPr>
            <a:spLocks noGrp="1"/>
          </p:cNvSpPr>
          <p:nvPr>
            <p:ph sz="half" idx="2"/>
          </p:nvPr>
        </p:nvSpPr>
        <p:spPr>
          <a:xfrm>
            <a:off x="8238836" y="2185794"/>
            <a:ext cx="3564430" cy="3622672"/>
          </a:xfrm>
          <a:noFill/>
        </p:spPr>
        <p:txBody>
          <a:bodyPr/>
          <a:lstStyle/>
          <a:p>
            <a:pPr marL="36900" indent="0">
              <a:buNone/>
            </a:pPr>
            <a:r>
              <a:rPr lang="en-US" dirty="0">
                <a:ln>
                  <a:solidFill>
                    <a:schemeClr val="bg1">
                      <a:lumMod val="75000"/>
                      <a:lumOff val="25000"/>
                    </a:schemeClr>
                  </a:solidFill>
                </a:ln>
                <a:solidFill>
                  <a:schemeClr val="bg1"/>
                </a:solidFill>
                <a:effectLst/>
              </a:rPr>
              <a:t>This histogram shows the relationship between the average changes in pre- and post-Covid premium memberships.  At a glance, the difference does not appear obvious.</a:t>
            </a:r>
          </a:p>
        </p:txBody>
      </p:sp>
    </p:spTree>
    <p:extLst>
      <p:ext uri="{BB962C8B-B14F-4D97-AF65-F5344CB8AC3E}">
        <p14:creationId xmlns:p14="http://schemas.microsoft.com/office/powerpoint/2010/main" val="11288077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6713F61F-2051-659A-689A-1AEB56E153B8}"/>
              </a:ext>
            </a:extLst>
          </p:cNvPr>
          <p:cNvPicPr>
            <a:picLocks noGrp="1" noChangeAspect="1"/>
          </p:cNvPicPr>
          <p:nvPr>
            <p:ph sz="half" idx="2"/>
          </p:nvPr>
        </p:nvPicPr>
        <p:blipFill rotWithShape="1">
          <a:blip r:embed="rId2"/>
          <a:srcRect l="341" t="844" r="1" b="-1"/>
          <a:stretch/>
        </p:blipFill>
        <p:spPr>
          <a:xfrm>
            <a:off x="2881745" y="277985"/>
            <a:ext cx="9019590" cy="5966014"/>
          </a:xfrm>
          <a:effectLst>
            <a:outerShdw blurRad="50800" dist="50800" dir="5400000" algn="ctr" rotWithShape="0">
              <a:schemeClr val="tx1"/>
            </a:outerShdw>
          </a:effectLst>
        </p:spPr>
      </p:pic>
      <p:sp>
        <p:nvSpPr>
          <p:cNvPr id="7" name="Content Placeholder 3">
            <a:extLst>
              <a:ext uri="{FF2B5EF4-FFF2-40B4-BE49-F238E27FC236}">
                <a16:creationId xmlns:a16="http://schemas.microsoft.com/office/drawing/2014/main" id="{512922E3-08FF-CAAC-D141-6463B46146A5}"/>
              </a:ext>
            </a:extLst>
          </p:cNvPr>
          <p:cNvSpPr txBox="1">
            <a:spLocks/>
          </p:cNvSpPr>
          <p:nvPr/>
        </p:nvSpPr>
        <p:spPr>
          <a:xfrm>
            <a:off x="138545" y="209211"/>
            <a:ext cx="2327563" cy="6370803"/>
          </a:xfrm>
          <a:prstGeom prst="rect">
            <a:avLst/>
          </a:prstGeom>
          <a:noFill/>
          <a:effectLst>
            <a:outerShdw blurRad="25400" dir="17880000">
              <a:srgbClr val="000000">
                <a:alpha val="46000"/>
              </a:srgbClr>
            </a:outerShdw>
          </a:effectLst>
        </p:spPr>
        <p:txBody>
          <a:bodyPr vert="horz" lIns="91440" tIns="45720" rIns="91440" bIns="45720" rtlCol="0" anchor="t">
            <a:normAutofit/>
          </a:bodyPr>
          <a:lst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a:lstStyle>
          <a:p>
            <a:pPr marL="36900" indent="0">
              <a:buFont typeface="Wingdings 2" charset="2"/>
              <a:buNone/>
            </a:pPr>
            <a:r>
              <a:rPr lang="en-US" dirty="0">
                <a:ln>
                  <a:solidFill>
                    <a:schemeClr val="bg1">
                      <a:lumMod val="75000"/>
                      <a:lumOff val="25000"/>
                    </a:schemeClr>
                  </a:solidFill>
                </a:ln>
                <a:solidFill>
                  <a:schemeClr val="bg1"/>
                </a:solidFill>
                <a:effectLst/>
              </a:rPr>
              <a:t>This boxplot shows the same relationship between the two sets of years.</a:t>
            </a:r>
          </a:p>
          <a:p>
            <a:pPr marL="36900" indent="0">
              <a:buFont typeface="Wingdings 2" charset="2"/>
              <a:buNone/>
            </a:pPr>
            <a:r>
              <a:rPr lang="en-US" dirty="0">
                <a:ln>
                  <a:solidFill>
                    <a:schemeClr val="bg1">
                      <a:lumMod val="75000"/>
                      <a:lumOff val="25000"/>
                    </a:schemeClr>
                  </a:solidFill>
                </a:ln>
                <a:solidFill>
                  <a:schemeClr val="bg1"/>
                </a:solidFill>
                <a:effectLst/>
              </a:rPr>
              <a:t>After running the independent t-test, the p-value is 0.43, well above .05, meaning this is statistically insignificant.</a:t>
            </a:r>
          </a:p>
        </p:txBody>
      </p:sp>
    </p:spTree>
    <p:extLst>
      <p:ext uri="{BB962C8B-B14F-4D97-AF65-F5344CB8AC3E}">
        <p14:creationId xmlns:p14="http://schemas.microsoft.com/office/powerpoint/2010/main" val="7347042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2E1087-2D2E-EE8C-2F69-8A4E9F761C73}"/>
              </a:ext>
            </a:extLst>
          </p:cNvPr>
          <p:cNvSpPr>
            <a:spLocks noGrp="1"/>
          </p:cNvSpPr>
          <p:nvPr>
            <p:ph type="title"/>
          </p:nvPr>
        </p:nvSpPr>
        <p:spPr/>
        <p:txBody>
          <a:bodyPr/>
          <a:lstStyle/>
          <a:p>
            <a:r>
              <a:rPr lang="en-US" dirty="0"/>
              <a:t>In Conclusion</a:t>
            </a:r>
          </a:p>
        </p:txBody>
      </p:sp>
      <p:sp>
        <p:nvSpPr>
          <p:cNvPr id="3" name="Content Placeholder 2">
            <a:extLst>
              <a:ext uri="{FF2B5EF4-FFF2-40B4-BE49-F238E27FC236}">
                <a16:creationId xmlns:a16="http://schemas.microsoft.com/office/drawing/2014/main" id="{0491161C-5DB1-8264-614B-B6A427389940}"/>
              </a:ext>
            </a:extLst>
          </p:cNvPr>
          <p:cNvSpPr>
            <a:spLocks noGrp="1"/>
          </p:cNvSpPr>
          <p:nvPr>
            <p:ph sz="half" idx="1"/>
          </p:nvPr>
        </p:nvSpPr>
        <p:spPr>
          <a:xfrm>
            <a:off x="3662255" y="1871472"/>
            <a:ext cx="4856841" cy="3622671"/>
          </a:xfrm>
        </p:spPr>
        <p:txBody>
          <a:bodyPr/>
          <a:lstStyle/>
          <a:p>
            <a:r>
              <a:rPr lang="en-US" dirty="0"/>
              <a:t>The data appears to show a null hypothesis, and this is proven with a p-value of 0.43.</a:t>
            </a:r>
          </a:p>
          <a:p>
            <a:r>
              <a:rPr lang="en-US" dirty="0"/>
              <a:t>If the data range covered a larger span of time, say from Spotify’s establishment in 2006 until now, the conclusion may be different.</a:t>
            </a:r>
          </a:p>
        </p:txBody>
      </p:sp>
    </p:spTree>
    <p:extLst>
      <p:ext uri="{BB962C8B-B14F-4D97-AF65-F5344CB8AC3E}">
        <p14:creationId xmlns:p14="http://schemas.microsoft.com/office/powerpoint/2010/main" val="17071915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55" name="Rectangle 54">
            <a:extLst>
              <a:ext uri="{FF2B5EF4-FFF2-40B4-BE49-F238E27FC236}">
                <a16:creationId xmlns:a16="http://schemas.microsoft.com/office/drawing/2014/main" id="{0EF2A0DA-AE81-4A45-972E-646AC2870C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oudy Old Style"/>
              <a:ea typeface="+mn-ea"/>
              <a:cs typeface="+mn-cs"/>
            </a:endParaRPr>
          </a:p>
        </p:txBody>
      </p:sp>
      <p:pic>
        <p:nvPicPr>
          <p:cNvPr id="3" name="Picture 2">
            <a:extLst>
              <a:ext uri="{FF2B5EF4-FFF2-40B4-BE49-F238E27FC236}">
                <a16:creationId xmlns:a16="http://schemas.microsoft.com/office/drawing/2014/main" id="{72B2D6DE-C9B5-4678-91EF-77E85F2350DA}"/>
              </a:ext>
              <a:ext uri="{C183D7F6-B498-43B3-948B-1728B52AA6E4}">
                <adec:decorative xmlns:adec="http://schemas.microsoft.com/office/drawing/2017/decorative" val="1"/>
              </a:ext>
            </a:extLst>
          </p:cNvPr>
          <p:cNvPicPr>
            <a:picLocks noChangeAspect="1"/>
          </p:cNvPicPr>
          <p:nvPr/>
        </p:nvPicPr>
        <p:blipFill rotWithShape="1">
          <a:blip r:embed="rId5">
            <a:extLst>
              <a:ext uri="{28A0092B-C50C-407E-A947-70E740481C1C}">
                <a14:useLocalDpi xmlns:a14="http://schemas.microsoft.com/office/drawing/2010/main" val="0"/>
              </a:ext>
            </a:extLst>
          </a:blip>
          <a:srcRect b="-1"/>
          <a:stretch/>
        </p:blipFill>
        <p:spPr>
          <a:xfrm>
            <a:off x="-8622" y="10"/>
            <a:ext cx="6096000" cy="6857990"/>
          </a:xfrm>
          <a:prstGeom prst="rect">
            <a:avLst/>
          </a:prstGeom>
        </p:spPr>
      </p:pic>
      <p:pic>
        <p:nvPicPr>
          <p:cNvPr id="57" name="Picture 56">
            <a:extLst>
              <a:ext uri="{FF2B5EF4-FFF2-40B4-BE49-F238E27FC236}">
                <a16:creationId xmlns:a16="http://schemas.microsoft.com/office/drawing/2014/main" id="{B536FA4E-0152-4E27-91DA-0FC22D1846B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a:stretch/>
        </p:blipFill>
        <p:spPr>
          <a:xfrm>
            <a:off x="6257026" y="1"/>
            <a:ext cx="5934973" cy="6858000"/>
          </a:xfrm>
          <a:prstGeom prst="rect">
            <a:avLst/>
          </a:prstGeom>
        </p:spPr>
      </p:pic>
      <p:sp>
        <p:nvSpPr>
          <p:cNvPr id="2" name="Title 1">
            <a:extLst>
              <a:ext uri="{FF2B5EF4-FFF2-40B4-BE49-F238E27FC236}">
                <a16:creationId xmlns:a16="http://schemas.microsoft.com/office/drawing/2014/main" id="{89559F60-4CE1-4E2F-86EA-1B60679F1F4A}"/>
              </a:ext>
            </a:extLst>
          </p:cNvPr>
          <p:cNvSpPr>
            <a:spLocks noGrp="1"/>
          </p:cNvSpPr>
          <p:nvPr>
            <p:ph type="title"/>
          </p:nvPr>
        </p:nvSpPr>
        <p:spPr>
          <a:xfrm>
            <a:off x="6900493" y="609600"/>
            <a:ext cx="4538124" cy="970450"/>
          </a:xfrm>
        </p:spPr>
        <p:txBody>
          <a:bodyPr anchor="b">
            <a:normAutofit/>
          </a:bodyPr>
          <a:lstStyle/>
          <a:p>
            <a:r>
              <a:rPr lang="en-US" sz="4000" dirty="0"/>
              <a:t>Hypothesis</a:t>
            </a:r>
          </a:p>
        </p:txBody>
      </p:sp>
      <p:sp>
        <p:nvSpPr>
          <p:cNvPr id="24" name="Content Placeholder 2">
            <a:extLst>
              <a:ext uri="{FF2B5EF4-FFF2-40B4-BE49-F238E27FC236}">
                <a16:creationId xmlns:a16="http://schemas.microsoft.com/office/drawing/2014/main" id="{F260476B-CCA6-412B-A9C5-399C34AE6F05}"/>
              </a:ext>
            </a:extLst>
          </p:cNvPr>
          <p:cNvSpPr>
            <a:spLocks noGrp="1"/>
          </p:cNvSpPr>
          <p:nvPr>
            <p:ph idx="1"/>
          </p:nvPr>
        </p:nvSpPr>
        <p:spPr>
          <a:xfrm>
            <a:off x="6900493" y="1732449"/>
            <a:ext cx="4403596" cy="4058751"/>
          </a:xfrm>
        </p:spPr>
        <p:txBody>
          <a:bodyPr anchor="t">
            <a:normAutofit/>
          </a:bodyPr>
          <a:lstStyle/>
          <a:p>
            <a:pPr marL="36900" lvl="0" indent="0">
              <a:buNone/>
            </a:pPr>
            <a:endParaRPr lang="en-US" sz="2400" dirty="0"/>
          </a:p>
          <a:p>
            <a:pPr marL="36900" lvl="0" indent="0">
              <a:buNone/>
            </a:pPr>
            <a:endParaRPr lang="en-US" sz="2400" dirty="0"/>
          </a:p>
          <a:p>
            <a:pPr marL="36900" lvl="0" indent="0">
              <a:buNone/>
            </a:pPr>
            <a:r>
              <a:rPr lang="en-US" sz="2800" dirty="0"/>
              <a:t>Covid-19 has had a noticeable affect on Spotify’s revenue and premium subscription user base.</a:t>
            </a:r>
          </a:p>
          <a:p>
            <a:endParaRPr lang="en-US" sz="2400" dirty="0"/>
          </a:p>
        </p:txBody>
      </p:sp>
      <p:pic>
        <p:nvPicPr>
          <p:cNvPr id="5" name="Picture 4" descr="A black background with white text&#10;&#10;Description automatically generated with low confidence">
            <a:extLst>
              <a:ext uri="{FF2B5EF4-FFF2-40B4-BE49-F238E27FC236}">
                <a16:creationId xmlns:a16="http://schemas.microsoft.com/office/drawing/2014/main" id="{B18D7F8B-358D-4E34-8772-1A4D0A8E2AA5}"/>
              </a:ext>
            </a:extLst>
          </p:cNvPr>
          <p:cNvPicPr>
            <a:picLocks noChangeAspect="1"/>
          </p:cNvPicPr>
          <p:nvPr/>
        </p:nvPicPr>
        <p:blipFill>
          <a:blip r:embed="rId7"/>
          <a:stretch>
            <a:fillRect/>
          </a:stretch>
        </p:blipFill>
        <p:spPr>
          <a:xfrm>
            <a:off x="381777" y="382494"/>
            <a:ext cx="5399820" cy="2699910"/>
          </a:xfrm>
          <a:prstGeom prst="rect">
            <a:avLst/>
          </a:prstGeom>
        </p:spPr>
      </p:pic>
      <p:pic>
        <p:nvPicPr>
          <p:cNvPr id="7" name="Picture 6" descr="Masked healthcare workers">
            <a:extLst>
              <a:ext uri="{FF2B5EF4-FFF2-40B4-BE49-F238E27FC236}">
                <a16:creationId xmlns:a16="http://schemas.microsoft.com/office/drawing/2014/main" id="{114739BE-4B7A-7A92-DE33-FF0D22D4010A}"/>
              </a:ext>
            </a:extLst>
          </p:cNvPr>
          <p:cNvPicPr>
            <a:picLocks noChangeAspect="1"/>
          </p:cNvPicPr>
          <p:nvPr/>
        </p:nvPicPr>
        <p:blipFill>
          <a:blip r:embed="rId8"/>
          <a:stretch>
            <a:fillRect/>
          </a:stretch>
        </p:blipFill>
        <p:spPr>
          <a:xfrm>
            <a:off x="381777" y="3377859"/>
            <a:ext cx="5399821" cy="3184686"/>
          </a:xfrm>
          <a:prstGeom prst="rect">
            <a:avLst/>
          </a:prstGeom>
        </p:spPr>
      </p:pic>
    </p:spTree>
    <p:extLst>
      <p:ext uri="{BB962C8B-B14F-4D97-AF65-F5344CB8AC3E}">
        <p14:creationId xmlns:p14="http://schemas.microsoft.com/office/powerpoint/2010/main" val="32202356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381B9F-0752-08FA-6D37-6A469586837F}"/>
              </a:ext>
            </a:extLst>
          </p:cNvPr>
          <p:cNvSpPr>
            <a:spLocks noGrp="1"/>
          </p:cNvSpPr>
          <p:nvPr>
            <p:ph type="title"/>
          </p:nvPr>
        </p:nvSpPr>
        <p:spPr>
          <a:xfrm>
            <a:off x="836157" y="609600"/>
            <a:ext cx="3706889" cy="688982"/>
          </a:xfrm>
        </p:spPr>
        <p:txBody>
          <a:bodyPr/>
          <a:lstStyle/>
          <a:p>
            <a:r>
              <a:rPr lang="en-US" dirty="0"/>
              <a:t>Why Spotify?</a:t>
            </a:r>
          </a:p>
        </p:txBody>
      </p:sp>
      <p:sp>
        <p:nvSpPr>
          <p:cNvPr id="3" name="Content Placeholder 2">
            <a:extLst>
              <a:ext uri="{FF2B5EF4-FFF2-40B4-BE49-F238E27FC236}">
                <a16:creationId xmlns:a16="http://schemas.microsoft.com/office/drawing/2014/main" id="{B9866AF0-7422-DAAC-61C1-1DF295490A84}"/>
              </a:ext>
            </a:extLst>
          </p:cNvPr>
          <p:cNvSpPr>
            <a:spLocks noGrp="1"/>
          </p:cNvSpPr>
          <p:nvPr>
            <p:ph idx="1"/>
          </p:nvPr>
        </p:nvSpPr>
        <p:spPr/>
        <p:txBody>
          <a:bodyPr/>
          <a:lstStyle/>
          <a:p>
            <a:r>
              <a:rPr lang="en-US" dirty="0"/>
              <a:t>What is Spotify’s revenue trend?  Has it changed during the pandemic? </a:t>
            </a:r>
          </a:p>
          <a:p>
            <a:r>
              <a:rPr lang="en-US" dirty="0"/>
              <a:t>Has the number of premium subscriptions been affected?  Increased or decreased?</a:t>
            </a:r>
          </a:p>
          <a:p>
            <a:r>
              <a:rPr lang="en-US" dirty="0"/>
              <a:t>Has the overall number of users been affected?  Increased or decreased?</a:t>
            </a:r>
          </a:p>
          <a:p>
            <a:r>
              <a:rPr lang="en-US" dirty="0"/>
              <a:t>Has the individual hours listened changed through since the beginning of the Covid pandemic? </a:t>
            </a:r>
          </a:p>
          <a:p>
            <a:r>
              <a:rPr lang="en-US" dirty="0"/>
              <a:t>What might the answers to these questions mean for Spotify in the near future?</a:t>
            </a:r>
          </a:p>
        </p:txBody>
      </p:sp>
      <p:sp>
        <p:nvSpPr>
          <p:cNvPr id="4" name="Text Placeholder 3">
            <a:extLst>
              <a:ext uri="{FF2B5EF4-FFF2-40B4-BE49-F238E27FC236}">
                <a16:creationId xmlns:a16="http://schemas.microsoft.com/office/drawing/2014/main" id="{9CB5FDA7-F070-FD72-9AD1-E11F62DC56C1}"/>
              </a:ext>
            </a:extLst>
          </p:cNvPr>
          <p:cNvSpPr>
            <a:spLocks noGrp="1"/>
          </p:cNvSpPr>
          <p:nvPr>
            <p:ph type="body" sz="half" idx="2"/>
          </p:nvPr>
        </p:nvSpPr>
        <p:spPr>
          <a:xfrm>
            <a:off x="836156" y="1517412"/>
            <a:ext cx="3706889" cy="3016250"/>
          </a:xfrm>
        </p:spPr>
        <p:txBody>
          <a:bodyPr/>
          <a:lstStyle/>
          <a:p>
            <a:r>
              <a:rPr lang="en-US" dirty="0"/>
              <a:t>Most of our group uses Spotify on a regular basis.  Our usage has increased, and I even got a premium membership during this time.  Is seemed poignant to research the significance Covid-19 has had regarding this music streaming platform.</a:t>
            </a:r>
          </a:p>
          <a:p>
            <a:r>
              <a:rPr lang="en-US" dirty="0"/>
              <a:t>We wanted to see if our experiences could be a representation of the user-base as a whole.</a:t>
            </a:r>
          </a:p>
          <a:p>
            <a:endParaRPr lang="en-US" dirty="0"/>
          </a:p>
        </p:txBody>
      </p:sp>
    </p:spTree>
    <p:extLst>
      <p:ext uri="{BB962C8B-B14F-4D97-AF65-F5344CB8AC3E}">
        <p14:creationId xmlns:p14="http://schemas.microsoft.com/office/powerpoint/2010/main" val="12861462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CF2FF2-2810-5460-CAC0-CEB4DBD089DE}"/>
              </a:ext>
            </a:extLst>
          </p:cNvPr>
          <p:cNvSpPr>
            <a:spLocks noGrp="1"/>
          </p:cNvSpPr>
          <p:nvPr>
            <p:ph type="title"/>
          </p:nvPr>
        </p:nvSpPr>
        <p:spPr/>
        <p:txBody>
          <a:bodyPr/>
          <a:lstStyle/>
          <a:p>
            <a:r>
              <a:rPr lang="en-US" dirty="0"/>
              <a:t>API Issues and Shareholder Letters</a:t>
            </a:r>
          </a:p>
        </p:txBody>
      </p:sp>
      <p:sp>
        <p:nvSpPr>
          <p:cNvPr id="3" name="Content Placeholder 2">
            <a:extLst>
              <a:ext uri="{FF2B5EF4-FFF2-40B4-BE49-F238E27FC236}">
                <a16:creationId xmlns:a16="http://schemas.microsoft.com/office/drawing/2014/main" id="{0A344023-8083-B5EA-0A96-CB09C39D34AF}"/>
              </a:ext>
            </a:extLst>
          </p:cNvPr>
          <p:cNvSpPr>
            <a:spLocks noGrp="1"/>
          </p:cNvSpPr>
          <p:nvPr>
            <p:ph idx="1"/>
          </p:nvPr>
        </p:nvSpPr>
        <p:spPr>
          <a:xfrm>
            <a:off x="4855632" y="609600"/>
            <a:ext cx="6782185" cy="5671127"/>
          </a:xfrm>
        </p:spPr>
        <p:txBody>
          <a:bodyPr>
            <a:normAutofit fontScale="92500"/>
          </a:bodyPr>
          <a:lstStyle/>
          <a:p>
            <a:pPr marL="36900" indent="0">
              <a:buNone/>
            </a:pPr>
            <a:r>
              <a:rPr lang="en-US" dirty="0"/>
              <a:t>	A .csv file was created which contained quarterly data on premium and non-premium subscriber counts, total revenue, and difference between quarters from the beginning of 2018 to the end of 2022.  This data represents two solid years prior to the pandemic, and two solid years in.  This data was used by all members of the group.</a:t>
            </a:r>
          </a:p>
          <a:p>
            <a:pPr marL="36900" indent="0">
              <a:buNone/>
            </a:pPr>
            <a:r>
              <a:rPr lang="en-US" dirty="0"/>
              <a:t>	Nearing the end of graphing the data I realized the sample size is probably too small to draw a meaningful conclusion, and I would have pulled several more years of pre-Covid data.</a:t>
            </a:r>
          </a:p>
          <a:p>
            <a:pPr marL="36900" indent="0">
              <a:buNone/>
            </a:pPr>
            <a:endParaRPr lang="en-US" dirty="0"/>
          </a:p>
          <a:p>
            <a:pPr marL="36900" indent="0">
              <a:buNone/>
            </a:pPr>
            <a:r>
              <a:rPr lang="en-US" sz="3000" dirty="0"/>
              <a:t>GitHub URL: https://github.com/abesprgrss/Project-1.git</a:t>
            </a:r>
          </a:p>
          <a:p>
            <a:pPr marL="36900" indent="0">
              <a:buNone/>
            </a:pPr>
            <a:r>
              <a:rPr lang="en-US" dirty="0"/>
              <a:t>	</a:t>
            </a:r>
          </a:p>
        </p:txBody>
      </p:sp>
      <p:sp>
        <p:nvSpPr>
          <p:cNvPr id="4" name="Text Placeholder 3">
            <a:extLst>
              <a:ext uri="{FF2B5EF4-FFF2-40B4-BE49-F238E27FC236}">
                <a16:creationId xmlns:a16="http://schemas.microsoft.com/office/drawing/2014/main" id="{68B1172A-5F8F-B3ED-920C-712974E96B07}"/>
              </a:ext>
            </a:extLst>
          </p:cNvPr>
          <p:cNvSpPr>
            <a:spLocks noGrp="1"/>
          </p:cNvSpPr>
          <p:nvPr>
            <p:ph type="body" sz="half" idx="2"/>
          </p:nvPr>
        </p:nvSpPr>
        <p:spPr/>
        <p:txBody>
          <a:bodyPr/>
          <a:lstStyle/>
          <a:p>
            <a:r>
              <a:rPr lang="en-US" dirty="0"/>
              <a:t>We initially had the plan to gather our information using Spotify’s API, but that plan proved to be outside of this scope as they require a pre-built app and software development experience.</a:t>
            </a:r>
          </a:p>
          <a:p>
            <a:r>
              <a:rPr lang="en-US" dirty="0"/>
              <a:t>Therefore, we drew in our questions and relied upon shareholder statements to retrieve the data we were looking for.</a:t>
            </a:r>
          </a:p>
        </p:txBody>
      </p:sp>
    </p:spTree>
    <p:extLst>
      <p:ext uri="{BB962C8B-B14F-4D97-AF65-F5344CB8AC3E}">
        <p14:creationId xmlns:p14="http://schemas.microsoft.com/office/powerpoint/2010/main" val="36113262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B3F98F9B-FB20-80A7-642F-BD7DF32B8A9E}"/>
              </a:ext>
            </a:extLst>
          </p:cNvPr>
          <p:cNvSpPr>
            <a:spLocks noGrp="1"/>
          </p:cNvSpPr>
          <p:nvPr>
            <p:ph type="title"/>
          </p:nvPr>
        </p:nvSpPr>
        <p:spPr>
          <a:xfrm>
            <a:off x="1080654" y="581889"/>
            <a:ext cx="10030691" cy="4599709"/>
          </a:xfrm>
        </p:spPr>
        <p:txBody>
          <a:bodyPr anchor="ctr">
            <a:normAutofit/>
          </a:bodyPr>
          <a:lstStyle/>
          <a:p>
            <a:r>
              <a:rPr lang="en-US" sz="4800" dirty="0"/>
              <a:t>Spotify Revenue Pre-Covid to Current</a:t>
            </a:r>
          </a:p>
        </p:txBody>
      </p:sp>
    </p:spTree>
    <p:extLst>
      <p:ext uri="{BB962C8B-B14F-4D97-AF65-F5344CB8AC3E}">
        <p14:creationId xmlns:p14="http://schemas.microsoft.com/office/powerpoint/2010/main" val="14505570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pic>
        <p:nvPicPr>
          <p:cNvPr id="8" name="Content Placeholder 7" descr="Chart, line chart&#10;&#10;Description automatically generated">
            <a:extLst>
              <a:ext uri="{FF2B5EF4-FFF2-40B4-BE49-F238E27FC236}">
                <a16:creationId xmlns:a16="http://schemas.microsoft.com/office/drawing/2014/main" id="{9927CFD2-DF2D-81F3-6015-75657311404F}"/>
              </a:ext>
            </a:extLst>
          </p:cNvPr>
          <p:cNvPicPr>
            <a:picLocks noGrp="1" noChangeAspect="1"/>
          </p:cNvPicPr>
          <p:nvPr>
            <p:ph sz="half" idx="2"/>
          </p:nvPr>
        </p:nvPicPr>
        <p:blipFill>
          <a:blip r:embed="rId2"/>
          <a:stretch>
            <a:fillRect/>
          </a:stretch>
        </p:blipFill>
        <p:spPr>
          <a:xfrm>
            <a:off x="656794" y="137160"/>
            <a:ext cx="4937764" cy="3291840"/>
          </a:xfrm>
        </p:spPr>
      </p:pic>
      <p:pic>
        <p:nvPicPr>
          <p:cNvPr id="10" name="Picture 9" descr="Chart, line chart&#10;&#10;Description automatically generated">
            <a:extLst>
              <a:ext uri="{FF2B5EF4-FFF2-40B4-BE49-F238E27FC236}">
                <a16:creationId xmlns:a16="http://schemas.microsoft.com/office/drawing/2014/main" id="{AA8D0C73-6F8B-0611-677F-7769A87D2F93}"/>
              </a:ext>
            </a:extLst>
          </p:cNvPr>
          <p:cNvPicPr>
            <a:picLocks noChangeAspect="1"/>
          </p:cNvPicPr>
          <p:nvPr/>
        </p:nvPicPr>
        <p:blipFill>
          <a:blip r:embed="rId3"/>
          <a:stretch>
            <a:fillRect/>
          </a:stretch>
        </p:blipFill>
        <p:spPr>
          <a:xfrm>
            <a:off x="6463412" y="137160"/>
            <a:ext cx="4937763" cy="3291840"/>
          </a:xfrm>
          <a:prstGeom prst="rect">
            <a:avLst/>
          </a:prstGeom>
        </p:spPr>
      </p:pic>
      <p:pic>
        <p:nvPicPr>
          <p:cNvPr id="12" name="Picture 11" descr="Chart, line chart&#10;&#10;Description automatically generated">
            <a:extLst>
              <a:ext uri="{FF2B5EF4-FFF2-40B4-BE49-F238E27FC236}">
                <a16:creationId xmlns:a16="http://schemas.microsoft.com/office/drawing/2014/main" id="{CC6C511F-C17A-3BCB-1D84-D153EA18AFBB}"/>
              </a:ext>
            </a:extLst>
          </p:cNvPr>
          <p:cNvPicPr>
            <a:picLocks noChangeAspect="1"/>
          </p:cNvPicPr>
          <p:nvPr/>
        </p:nvPicPr>
        <p:blipFill>
          <a:blip r:embed="rId4"/>
          <a:stretch>
            <a:fillRect/>
          </a:stretch>
        </p:blipFill>
        <p:spPr>
          <a:xfrm>
            <a:off x="656794" y="3429000"/>
            <a:ext cx="4937761" cy="3291840"/>
          </a:xfrm>
          <a:prstGeom prst="rect">
            <a:avLst/>
          </a:prstGeom>
        </p:spPr>
      </p:pic>
      <p:pic>
        <p:nvPicPr>
          <p:cNvPr id="14" name="Picture 13" descr="Chart, line chart&#10;&#10;Description automatically generated">
            <a:extLst>
              <a:ext uri="{FF2B5EF4-FFF2-40B4-BE49-F238E27FC236}">
                <a16:creationId xmlns:a16="http://schemas.microsoft.com/office/drawing/2014/main" id="{5CF5B1AF-E023-3C65-B133-C26712D2EAB5}"/>
              </a:ext>
            </a:extLst>
          </p:cNvPr>
          <p:cNvPicPr>
            <a:picLocks noChangeAspect="1"/>
          </p:cNvPicPr>
          <p:nvPr/>
        </p:nvPicPr>
        <p:blipFill>
          <a:blip r:embed="rId5"/>
          <a:stretch>
            <a:fillRect/>
          </a:stretch>
        </p:blipFill>
        <p:spPr>
          <a:xfrm>
            <a:off x="6463417" y="3429000"/>
            <a:ext cx="4937758" cy="3291840"/>
          </a:xfrm>
          <a:prstGeom prst="rect">
            <a:avLst/>
          </a:prstGeom>
        </p:spPr>
      </p:pic>
    </p:spTree>
    <p:extLst>
      <p:ext uri="{BB962C8B-B14F-4D97-AF65-F5344CB8AC3E}">
        <p14:creationId xmlns:p14="http://schemas.microsoft.com/office/powerpoint/2010/main" val="23869407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41CC26-AADF-F7BF-959F-662DD4FB28A6}"/>
              </a:ext>
            </a:extLst>
          </p:cNvPr>
          <p:cNvSpPr>
            <a:spLocks noGrp="1"/>
          </p:cNvSpPr>
          <p:nvPr>
            <p:ph type="title"/>
          </p:nvPr>
        </p:nvSpPr>
        <p:spPr>
          <a:xfrm>
            <a:off x="913795" y="0"/>
            <a:ext cx="10353762" cy="1261872"/>
          </a:xfrm>
        </p:spPr>
        <p:txBody>
          <a:bodyPr/>
          <a:lstStyle/>
          <a:p>
            <a:r>
              <a:rPr lang="en-US" dirty="0"/>
              <a:t>Revenue by Quarter Per Year</a:t>
            </a:r>
          </a:p>
        </p:txBody>
      </p:sp>
      <p:sp>
        <p:nvSpPr>
          <p:cNvPr id="3" name="Content Placeholder 2">
            <a:extLst>
              <a:ext uri="{FF2B5EF4-FFF2-40B4-BE49-F238E27FC236}">
                <a16:creationId xmlns:a16="http://schemas.microsoft.com/office/drawing/2014/main" id="{60BD0D53-9D4B-AD4B-FA23-0295847A48C1}"/>
              </a:ext>
            </a:extLst>
          </p:cNvPr>
          <p:cNvSpPr>
            <a:spLocks noGrp="1"/>
          </p:cNvSpPr>
          <p:nvPr>
            <p:ph sz="half" idx="1"/>
          </p:nvPr>
        </p:nvSpPr>
        <p:spPr>
          <a:xfrm>
            <a:off x="0" y="995796"/>
            <a:ext cx="5338618" cy="5949949"/>
          </a:xfrm>
        </p:spPr>
        <p:txBody>
          <a:bodyPr>
            <a:normAutofit fontScale="92500" lnSpcReduction="20000"/>
          </a:bodyPr>
          <a:lstStyle/>
          <a:p>
            <a:r>
              <a:rPr lang="en-US" b="1" i="0" dirty="0">
                <a:effectLst/>
                <a:latin typeface="-apple-system"/>
              </a:rPr>
              <a:t>2018 </a:t>
            </a:r>
            <a:r>
              <a:rPr lang="en-US" b="0" i="0" dirty="0">
                <a:effectLst/>
                <a:latin typeface="-apple-system"/>
              </a:rPr>
              <a:t>This graph shows the breakdown of the revenue by quarter as we saw in the last graph 2018 started off with a dip in revenue but slowly started making up by the 2nd quarter and a continual increase resulting in a total increase in revenue of 356M.</a:t>
            </a:r>
          </a:p>
          <a:p>
            <a:r>
              <a:rPr lang="en-US" b="1" i="0" dirty="0">
                <a:effectLst/>
                <a:latin typeface="-apple-system"/>
              </a:rPr>
              <a:t>2019 </a:t>
            </a:r>
            <a:r>
              <a:rPr lang="en-US" b="0" i="0" dirty="0">
                <a:effectLst/>
                <a:latin typeface="-apple-system"/>
              </a:rPr>
              <a:t>This graph shows the breakdown of the revenue by quarter as we saw in the last graph 2019 started off with the same momentum as 2018 resulting in a revenue increase of 156M between the 1st and 2nd quarter. The momentum slowed down with an increase of 64M between the 2nd and 3rd quarter. The total increase in revenue from 2018-2019 was 344M.</a:t>
            </a:r>
            <a:endParaRPr lang="en-US" dirty="0"/>
          </a:p>
        </p:txBody>
      </p:sp>
      <p:sp>
        <p:nvSpPr>
          <p:cNvPr id="4" name="Content Placeholder 3">
            <a:extLst>
              <a:ext uri="{FF2B5EF4-FFF2-40B4-BE49-F238E27FC236}">
                <a16:creationId xmlns:a16="http://schemas.microsoft.com/office/drawing/2014/main" id="{F29EB745-B9BA-F2A0-429D-199D731EB14A}"/>
              </a:ext>
            </a:extLst>
          </p:cNvPr>
          <p:cNvSpPr>
            <a:spLocks noGrp="1"/>
          </p:cNvSpPr>
          <p:nvPr>
            <p:ph sz="half" idx="2"/>
          </p:nvPr>
        </p:nvSpPr>
        <p:spPr>
          <a:xfrm>
            <a:off x="6096000" y="995796"/>
            <a:ext cx="5171557" cy="5617440"/>
          </a:xfrm>
        </p:spPr>
        <p:txBody>
          <a:bodyPr>
            <a:normAutofit fontScale="92500" lnSpcReduction="20000"/>
          </a:bodyPr>
          <a:lstStyle/>
          <a:p>
            <a:r>
              <a:rPr lang="en-US" b="1" i="0" dirty="0">
                <a:effectLst/>
                <a:latin typeface="-apple-system"/>
              </a:rPr>
              <a:t>2020 </a:t>
            </a:r>
            <a:r>
              <a:rPr lang="en-US" b="0" i="0" dirty="0">
                <a:effectLst/>
                <a:latin typeface="-apple-system"/>
              </a:rPr>
              <a:t>In this graph what is not noticeable in this graph is between 4th quarter of 2019 and the 1st quarter of 2020 there was a slight loss in revenue of 7M. However, by the 2nd quarter the revenue doubled between each quarter showing a total increase in revenue for the year 2020 of 320M.</a:t>
            </a:r>
          </a:p>
          <a:p>
            <a:r>
              <a:rPr lang="en-US" b="1" i="0" dirty="0">
                <a:effectLst/>
                <a:latin typeface="-apple-system"/>
              </a:rPr>
              <a:t>2021 </a:t>
            </a:r>
            <a:r>
              <a:rPr lang="en-US" b="0" i="0" dirty="0">
                <a:effectLst/>
                <a:latin typeface="-apple-system"/>
              </a:rPr>
              <a:t>Just like 2020 and 2018 there was a dip in revenue between the end of 2020's 4th quarter and the end of the 1st quarter for 2021, there was another dip in revenue of 21M. After that 2021 goes on to prove Spotify's most lucrative year to date with a quick and steady increase in revenue, finishing with the highest revenue increase to-date of 542M for the year.</a:t>
            </a:r>
            <a:endParaRPr lang="en-US" dirty="0"/>
          </a:p>
        </p:txBody>
      </p:sp>
    </p:spTree>
    <p:extLst>
      <p:ext uri="{BB962C8B-B14F-4D97-AF65-F5344CB8AC3E}">
        <p14:creationId xmlns:p14="http://schemas.microsoft.com/office/powerpoint/2010/main" val="12909297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pic>
        <p:nvPicPr>
          <p:cNvPr id="3" name="Picture 2" descr="Chart, line chart&#10;&#10;Description automatically generated">
            <a:extLst>
              <a:ext uri="{FF2B5EF4-FFF2-40B4-BE49-F238E27FC236}">
                <a16:creationId xmlns:a16="http://schemas.microsoft.com/office/drawing/2014/main" id="{88FBD53F-4C0E-2B1A-97BD-F00809611AF8}"/>
              </a:ext>
            </a:extLst>
          </p:cNvPr>
          <p:cNvPicPr>
            <a:picLocks noChangeAspect="1"/>
          </p:cNvPicPr>
          <p:nvPr/>
        </p:nvPicPr>
        <p:blipFill>
          <a:blip r:embed="rId2"/>
          <a:stretch>
            <a:fillRect/>
          </a:stretch>
        </p:blipFill>
        <p:spPr>
          <a:xfrm>
            <a:off x="601518" y="0"/>
            <a:ext cx="10287000" cy="6858000"/>
          </a:xfrm>
          <a:prstGeom prst="rect">
            <a:avLst/>
          </a:prstGeom>
        </p:spPr>
      </p:pic>
    </p:spTree>
    <p:extLst>
      <p:ext uri="{BB962C8B-B14F-4D97-AF65-F5344CB8AC3E}">
        <p14:creationId xmlns:p14="http://schemas.microsoft.com/office/powerpoint/2010/main" val="17212472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A9E73E-A875-E5D4-E73D-942EF91EBC67}"/>
              </a:ext>
            </a:extLst>
          </p:cNvPr>
          <p:cNvSpPr>
            <a:spLocks noGrp="1"/>
          </p:cNvSpPr>
          <p:nvPr>
            <p:ph type="title"/>
          </p:nvPr>
        </p:nvSpPr>
        <p:spPr/>
        <p:txBody>
          <a:bodyPr/>
          <a:lstStyle/>
          <a:p>
            <a:r>
              <a:rPr lang="en-US" dirty="0"/>
              <a:t>Total Revenue Per Year</a:t>
            </a:r>
          </a:p>
        </p:txBody>
      </p:sp>
      <p:sp>
        <p:nvSpPr>
          <p:cNvPr id="3" name="Content Placeholder 2">
            <a:extLst>
              <a:ext uri="{FF2B5EF4-FFF2-40B4-BE49-F238E27FC236}">
                <a16:creationId xmlns:a16="http://schemas.microsoft.com/office/drawing/2014/main" id="{97E79CBC-334B-81CF-ABAD-653A68B5ED95}"/>
              </a:ext>
            </a:extLst>
          </p:cNvPr>
          <p:cNvSpPr>
            <a:spLocks noGrp="1"/>
          </p:cNvSpPr>
          <p:nvPr>
            <p:ph sz="half" idx="1"/>
          </p:nvPr>
        </p:nvSpPr>
        <p:spPr/>
        <p:txBody>
          <a:bodyPr/>
          <a:lstStyle/>
          <a:p>
            <a:r>
              <a:rPr lang="en-US" dirty="0"/>
              <a:t>The previous slide shows the steady increase in revenue per year. </a:t>
            </a:r>
          </a:p>
          <a:p>
            <a:r>
              <a:rPr lang="en-US" dirty="0"/>
              <a:t>This yearly increase appears unchanged even in the Covid years.</a:t>
            </a:r>
          </a:p>
        </p:txBody>
      </p:sp>
    </p:spTree>
    <p:extLst>
      <p:ext uri="{BB962C8B-B14F-4D97-AF65-F5344CB8AC3E}">
        <p14:creationId xmlns:p14="http://schemas.microsoft.com/office/powerpoint/2010/main" val="88808633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Custom 35">
      <a:dk1>
        <a:sysClr val="windowText" lastClr="000000"/>
      </a:dk1>
      <a:lt1>
        <a:sysClr val="window" lastClr="FFFFFF"/>
      </a:lt1>
      <a:dk2>
        <a:srgbClr val="4E3B30"/>
      </a:dk2>
      <a:lt2>
        <a:srgbClr val="F4EDD8"/>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Custom 4">
      <a:majorFont>
        <a:latin typeface="Goudy Old Style"/>
        <a:ea typeface=""/>
        <a:cs typeface=""/>
      </a:majorFont>
      <a:minorFont>
        <a:latin typeface="Goudy Old Style"/>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ppt/theme/themeOverride2.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4B270AB-C138-415C-897E-3C24487DECF1}">
  <ds:schemaRefs>
    <ds:schemaRef ds:uri="http://schemas.microsoft.com/sharepoint/v3/contenttype/forms"/>
  </ds:schemaRefs>
</ds:datastoreItem>
</file>

<file path=customXml/itemProps2.xml><?xml version="1.0" encoding="utf-8"?>
<ds:datastoreItem xmlns:ds="http://schemas.openxmlformats.org/officeDocument/2006/customXml" ds:itemID="{2C4C00F4-06E9-43E3-AD97-88A857CEFA82}">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0585E981-8C91-4205-A0C3-C991F42B4C9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{38FABEF7-D0E2-4163-A0E8-1217BF58AE86}tf55705232_win32</Template>
  <TotalTime>378</TotalTime>
  <Words>832</Words>
  <Application>Microsoft Office PowerPoint</Application>
  <PresentationFormat>Widescreen</PresentationFormat>
  <Paragraphs>46</Paragraphs>
  <Slides>15</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-apple-system</vt:lpstr>
      <vt:lpstr>Calibri</vt:lpstr>
      <vt:lpstr>Goudy Old Style</vt:lpstr>
      <vt:lpstr>Wingdings 2</vt:lpstr>
      <vt:lpstr>SlateVTI</vt:lpstr>
      <vt:lpstr>Spotify Through Covid</vt:lpstr>
      <vt:lpstr>Hypothesis</vt:lpstr>
      <vt:lpstr>Why Spotify?</vt:lpstr>
      <vt:lpstr>API Issues and Shareholder Letters</vt:lpstr>
      <vt:lpstr>Spotify Revenue Pre-Covid to Current</vt:lpstr>
      <vt:lpstr>PowerPoint Presentation</vt:lpstr>
      <vt:lpstr>Revenue by Quarter Per Year</vt:lpstr>
      <vt:lpstr>PowerPoint Presentation</vt:lpstr>
      <vt:lpstr>Total Revenue Per Year</vt:lpstr>
      <vt:lpstr>PowerPoint Presentation</vt:lpstr>
      <vt:lpstr>Percentage of Premium Users</vt:lpstr>
      <vt:lpstr>PowerPoint Presentation</vt:lpstr>
      <vt:lpstr>Histogram</vt:lpstr>
      <vt:lpstr>PowerPoint Presentation</vt:lpstr>
      <vt:lpstr>In 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Spotify Through Covid</dc:title>
  <dc:creator>Aaron Eger</dc:creator>
  <cp:lastModifiedBy>Aaron Eger</cp:lastModifiedBy>
  <cp:revision>1</cp:revision>
  <dcterms:created xsi:type="dcterms:W3CDTF">2022-05-14T00:25:54Z</dcterms:created>
  <dcterms:modified xsi:type="dcterms:W3CDTF">2022-05-14T15:13:45Z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